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2" r:id="rId3"/>
    <p:sldId id="508" r:id="rId4"/>
    <p:sldId id="543" r:id="rId5"/>
    <p:sldId id="343" r:id="rId6"/>
    <p:sldId id="534" r:id="rId7"/>
    <p:sldId id="546" r:id="rId8"/>
    <p:sldId id="544" r:id="rId9"/>
    <p:sldId id="545" r:id="rId10"/>
    <p:sldId id="536" r:id="rId11"/>
    <p:sldId id="538" r:id="rId12"/>
    <p:sldId id="537" r:id="rId13"/>
    <p:sldId id="548" r:id="rId14"/>
    <p:sldId id="547" r:id="rId15"/>
    <p:sldId id="549" r:id="rId16"/>
    <p:sldId id="567" r:id="rId17"/>
    <p:sldId id="551" r:id="rId18"/>
    <p:sldId id="533" r:id="rId19"/>
    <p:sldId id="572" r:id="rId20"/>
    <p:sldId id="573" r:id="rId21"/>
    <p:sldId id="553" r:id="rId22"/>
    <p:sldId id="555" r:id="rId23"/>
    <p:sldId id="552" r:id="rId24"/>
    <p:sldId id="556" r:id="rId25"/>
    <p:sldId id="557" r:id="rId26"/>
    <p:sldId id="558" r:id="rId27"/>
    <p:sldId id="559" r:id="rId28"/>
    <p:sldId id="560" r:id="rId29"/>
    <p:sldId id="576" r:id="rId30"/>
    <p:sldId id="539" r:id="rId31"/>
    <p:sldId id="542" r:id="rId32"/>
    <p:sldId id="569" r:id="rId33"/>
    <p:sldId id="566" r:id="rId34"/>
    <p:sldId id="575" r:id="rId35"/>
    <p:sldId id="562" r:id="rId36"/>
    <p:sldId id="580" r:id="rId37"/>
    <p:sldId id="577" r:id="rId38"/>
    <p:sldId id="571" r:id="rId39"/>
    <p:sldId id="570" r:id="rId40"/>
    <p:sldId id="579" r:id="rId41"/>
    <p:sldId id="563" r:id="rId42"/>
    <p:sldId id="578" r:id="rId43"/>
    <p:sldId id="574" r:id="rId44"/>
    <p:sldId id="564" r:id="rId45"/>
    <p:sldId id="271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ZHUNING" initials="L" lastIdx="1" clrIdx="0">
    <p:extLst>
      <p:ext uri="{19B8F6BF-5375-455C-9EA6-DF929625EA0E}">
        <p15:presenceInfo xmlns:p15="http://schemas.microsoft.com/office/powerpoint/2012/main" userId="LINGZHUN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7457"/>
    <a:srgbClr val="FFFFFF"/>
    <a:srgbClr val="1969B2"/>
    <a:srgbClr val="5AA5DE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9" autoAdjust="0"/>
    <p:restoredTop sz="94660"/>
  </p:normalViewPr>
  <p:slideViewPr>
    <p:cSldViewPr snapToGrid="0">
      <p:cViewPr>
        <p:scale>
          <a:sx n="100" d="100"/>
          <a:sy n="100" d="100"/>
        </p:scale>
        <p:origin x="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1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7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7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3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4D0E-B397-44A9-9DEC-6D5F0C5117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07F3-77CB-45E4-B949-323B6331A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D7E88C-2CE1-4357-BBF3-28BCEDC81D82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36899BE1-AA56-4470-8952-F397C1E78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864" y="2223969"/>
            <a:ext cx="4288271" cy="69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77" tIns="17138" rIns="34277" bIns="1713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281"/>
              </a:spcBef>
              <a:defRPr/>
            </a:pPr>
            <a:r>
              <a:rPr lang="en-US" altLang="zh-CN" sz="32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STM32</a:t>
            </a:r>
            <a:r>
              <a:rPr lang="zh-CN" altLang="en-US" sz="32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初体验</a:t>
            </a:r>
            <a:endParaRPr lang="en-US" altLang="zh-CN" sz="32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61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，配置下载工具 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(ATK-XISP.exe)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ED430B-DCD1-4CAB-A686-9CE96DC6DCE4}"/>
              </a:ext>
            </a:extLst>
          </p:cNvPr>
          <p:cNvSpPr/>
          <p:nvPr/>
        </p:nvSpPr>
        <p:spPr>
          <a:xfrm>
            <a:off x="157316" y="4497173"/>
            <a:ext cx="8864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下载工具路径：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(A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盘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)\6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，软件资料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，软件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\5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，其他软件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\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串口下载软件（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ATK-XISP.exe 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DBF1ED-D73B-4C9F-804D-B60C29AD2913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C276C0-FC69-4E1F-9C28-3544579B5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84" y="910998"/>
            <a:ext cx="6331032" cy="3590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01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ATK-XISP.exe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下载工具配置内容如下：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7580B5D2-B463-43FF-9EAE-DB954FFEA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931" y="1450391"/>
            <a:ext cx="7383551" cy="259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①搜索并选择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CH340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虚拟的串口，然后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设置波特率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特别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注意：不同系列芯片内部</a:t>
            </a: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Bootloader</a:t>
            </a: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支持的波特率可能不一样，</a:t>
            </a:r>
            <a:endParaRPr lang="en-US" altLang="zh-CN" sz="160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发现下载不了时，应把波特率设置小一些，多试几种波特率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②选择要下载的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hex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文件（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Output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文件夹）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③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勾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选“编程后运行”、“校验”、“编程前执行全片擦除”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④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 “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DTR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低电平复位，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RTS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高电平进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BootLoader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”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⑤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点击“开始编程”</a:t>
            </a:r>
            <a:endParaRPr lang="en-US" altLang="zh-CN" sz="1600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E38317-454B-4C35-A36E-0DBBBBF33AFD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511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2.4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STM32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启动模式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(M3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M4)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32AD3D-79FA-4A38-9D4A-C34BBCAFC435}"/>
              </a:ext>
            </a:extLst>
          </p:cNvPr>
          <p:cNvSpPr/>
          <p:nvPr/>
        </p:nvSpPr>
        <p:spPr>
          <a:xfrm>
            <a:off x="414847" y="1382806"/>
            <a:ext cx="65708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BOOT0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引脚设置启动模式（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M4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9A72760-5CA8-467C-8D8F-B3C23756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5" y="1927841"/>
            <a:ext cx="8041029" cy="1551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83DB306-5A90-43F0-9E66-8AC954A929EF}"/>
              </a:ext>
            </a:extLst>
          </p:cNvPr>
          <p:cNvSpPr/>
          <p:nvPr/>
        </p:nvSpPr>
        <p:spPr>
          <a:xfrm>
            <a:off x="1791124" y="4263919"/>
            <a:ext cx="58250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摘自：</a:t>
            </a:r>
            <a:r>
              <a:rPr lang="en-US" altLang="zh-CN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《STM32F10xxx</a:t>
            </a:r>
            <a:r>
              <a:rPr lang="zh-CN" altLang="en-US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_V10</a:t>
            </a:r>
            <a:r>
              <a:rPr lang="zh-CN" altLang="en-US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.pdf》2.4</a:t>
            </a:r>
            <a:r>
              <a:rPr lang="zh-CN" altLang="en-US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小节 表</a:t>
            </a:r>
            <a:r>
              <a:rPr lang="en-US" altLang="zh-CN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</a:p>
          <a:p>
            <a:r>
              <a:rPr lang="en-US" altLang="zh-CN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《STM32F4xxxx</a:t>
            </a:r>
            <a:r>
              <a:rPr lang="zh-CN" altLang="en-US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参考手册</a:t>
            </a:r>
            <a:r>
              <a:rPr lang="en-US" altLang="zh-CN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_V4</a:t>
            </a:r>
            <a:r>
              <a:rPr lang="zh-CN" altLang="en-US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（中文版）</a:t>
            </a:r>
            <a:r>
              <a:rPr lang="en-US" altLang="zh-CN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.pdf》2.4</a:t>
            </a:r>
            <a:r>
              <a:rPr lang="zh-CN" altLang="en-US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小节 表</a:t>
            </a:r>
            <a:r>
              <a:rPr lang="en-US" altLang="zh-CN" sz="14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zh-CN" sz="14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D49F1D-00BC-49BE-A127-D85E9C4E3D5A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D015D6-8B06-4479-A2F4-A340ABEE8949}"/>
              </a:ext>
            </a:extLst>
          </p:cNvPr>
          <p:cNvSpPr/>
          <p:nvPr/>
        </p:nvSpPr>
        <p:spPr>
          <a:xfrm>
            <a:off x="2781217" y="3778134"/>
            <a:ext cx="2906614" cy="338554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b="0" kern="100" baseline="0">
                <a:ln>
                  <a:noFill/>
                </a:ln>
                <a:solidFill>
                  <a:srgbClr val="FF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BootLoader</a:t>
            </a:r>
            <a:r>
              <a:rPr lang="zh-CN" altLang="en-US" sz="1600" b="0" kern="100" baseline="0">
                <a:ln>
                  <a:noFill/>
                </a:ln>
                <a:solidFill>
                  <a:srgbClr val="FF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程序（引导程序）</a:t>
            </a:r>
            <a:endParaRPr lang="zh-CN" altLang="zh-CN" sz="1600" b="0" kern="100" baseline="0" dirty="0">
              <a:ln>
                <a:noFill/>
              </a:ln>
              <a:solidFill>
                <a:srgbClr val="FF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18F7760-3908-4D49-912D-73715F330B5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691236" y="3944109"/>
            <a:ext cx="3920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195D139-DEAD-4B4E-96D6-E0F15865B3A4}"/>
              </a:ext>
            </a:extLst>
          </p:cNvPr>
          <p:cNvSpPr/>
          <p:nvPr/>
        </p:nvSpPr>
        <p:spPr>
          <a:xfrm>
            <a:off x="3323174" y="2847872"/>
            <a:ext cx="1385986" cy="290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6C9327C-8E14-4276-8416-E7D936F35B7E}"/>
              </a:ext>
            </a:extLst>
          </p:cNvPr>
          <p:cNvCxnSpPr>
            <a:cxnSpLocks/>
          </p:cNvCxnSpPr>
          <p:nvPr/>
        </p:nvCxnSpPr>
        <p:spPr>
          <a:xfrm>
            <a:off x="4282632" y="3151345"/>
            <a:ext cx="0" cy="614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D870AAF2-B084-42EB-97BE-F9ACBC839B4C}"/>
              </a:ext>
            </a:extLst>
          </p:cNvPr>
          <p:cNvSpPr/>
          <p:nvPr/>
        </p:nvSpPr>
        <p:spPr>
          <a:xfrm>
            <a:off x="6083300" y="3774832"/>
            <a:ext cx="2565400" cy="338554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kern="1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ISP</a:t>
            </a:r>
            <a:r>
              <a:rPr lang="zh-CN" altLang="en-US" sz="1600" kern="1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串口下载一般选串口</a:t>
            </a:r>
            <a:r>
              <a:rPr lang="en-US" altLang="zh-CN" sz="1600" kern="1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40641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5" grpId="0" animBg="1"/>
      <p:bldP spid="8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619" y="928183"/>
            <a:ext cx="4790170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ISP</a:t>
            </a:r>
            <a:r>
              <a:rPr lang="zh-CN" altLang="en-US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下载程序一般步骤：</a:t>
            </a:r>
            <a:endParaRPr lang="en-US" altLang="zh-CN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39">
            <a:extLst>
              <a:ext uri="{FF2B5EF4-FFF2-40B4-BE49-F238E27FC236}">
                <a16:creationId xmlns:a16="http://schemas.microsoft.com/office/drawing/2014/main" id="{7580B5D2-B463-43FF-9EAE-DB954FFEA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322" y="1374975"/>
            <a:ext cx="6225200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接高电平，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接低电平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，按复位键</a:t>
            </a: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5D2C7CB4-194D-48EA-B39A-DAAE3A65F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322" y="3002705"/>
            <a:ext cx="7008678" cy="74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接低电平，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接任意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，按复位键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5904C171-AC72-4A78-B12E-DA3C1353D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619" y="2565447"/>
            <a:ext cx="4790170" cy="4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程序执行一般步骤：</a:t>
            </a:r>
            <a:endParaRPr lang="en-US" altLang="zh-CN" b="1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F43C64-3A8A-493A-845B-7BFFA3F3F1AE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917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串口一键下载电路原理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A515F9-6B01-4D5B-9E27-71C2049E1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00" r="33544" b="16484"/>
          <a:stretch/>
        </p:blipFill>
        <p:spPr>
          <a:xfrm>
            <a:off x="83900" y="1352550"/>
            <a:ext cx="6076709" cy="2838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矩形 39">
            <a:extLst>
              <a:ext uri="{FF2B5EF4-FFF2-40B4-BE49-F238E27FC236}">
                <a16:creationId xmlns:a16="http://schemas.microsoft.com/office/drawing/2014/main" id="{A144076F-3C9A-4562-9934-BD2CC9F4D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1228" y="1027579"/>
            <a:ext cx="2731608" cy="333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一键下载电路，是利用串口的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DTR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RTS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信号，分别控制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的复位和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引脚，配合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ATK-XISP.exe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软件，设置：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DTR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低电平复位，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RTS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高电平进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BootLoader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，这样，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BOOT0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的复位引脚，完全由下载软件自动控制，从而实现一键下载。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20DBEE-3689-4E25-A69C-3A3D1796909C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35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不使用一键下载的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CH340C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参考电路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E074181-E303-4A93-B469-EC7F369A7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77" y="1549011"/>
            <a:ext cx="4908446" cy="2499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97354E-8B6E-453B-9CD0-52C84690F4D3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1492814"/>
            <a:ext cx="4605389" cy="230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MDK5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编译例程（熟悉）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，串口下载程序（熟悉）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DAP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下载程序（熟悉）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DAP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调试程序（掌握）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AF5AD7-682A-473C-9DDC-968E1E688098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32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828C95E5-2EBF-4F98-BCEF-C0092230E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061" y="1735035"/>
            <a:ext cx="5652375" cy="124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DAP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下载硬件连接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MDK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上配置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DAP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5CE0FBAC-60BE-43C2-956C-66A67DFCE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DAP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下载程序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CCDA69-46C6-4D7F-B920-859814084F8D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043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23" y="435147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3.1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DAP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下载硬件连接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8C288C-9013-4C50-A62A-27306A6EDBA1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FC5279-4CE0-4292-A457-8B17713A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58" y="1198896"/>
            <a:ext cx="5076422" cy="32150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4555E0-486B-45E4-AB2C-B233D63E1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18" y="1117248"/>
            <a:ext cx="1277332" cy="337836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C0FBA4-B12B-4C6E-AD73-9FC58C70726C}"/>
              </a:ext>
            </a:extLst>
          </p:cNvPr>
          <p:cNvCxnSpPr>
            <a:cxnSpLocks/>
          </p:cNvCxnSpPr>
          <p:nvPr/>
        </p:nvCxnSpPr>
        <p:spPr>
          <a:xfrm>
            <a:off x="1028700" y="3943233"/>
            <a:ext cx="56416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D951935-8816-4C3D-A33F-46E81AA33410}"/>
              </a:ext>
            </a:extLst>
          </p:cNvPr>
          <p:cNvSpPr txBox="1"/>
          <p:nvPr/>
        </p:nvSpPr>
        <p:spPr>
          <a:xfrm>
            <a:off x="162432" y="3692270"/>
            <a:ext cx="920647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3B452E9-BA83-4B95-8EA8-C6E73A531277}"/>
              </a:ext>
            </a:extLst>
          </p:cNvPr>
          <p:cNvCxnSpPr>
            <a:cxnSpLocks/>
          </p:cNvCxnSpPr>
          <p:nvPr/>
        </p:nvCxnSpPr>
        <p:spPr>
          <a:xfrm flipH="1">
            <a:off x="2071869" y="3943233"/>
            <a:ext cx="7755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50CDFCD-CDEB-4648-8F41-F4AC63439C74}"/>
              </a:ext>
            </a:extLst>
          </p:cNvPr>
          <p:cNvSpPr txBox="1"/>
          <p:nvPr/>
        </p:nvSpPr>
        <p:spPr>
          <a:xfrm>
            <a:off x="2908166" y="3692269"/>
            <a:ext cx="996980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5BFFB6D-3D89-4C3D-B6A7-DD9083151D77}"/>
              </a:ext>
            </a:extLst>
          </p:cNvPr>
          <p:cNvCxnSpPr>
            <a:cxnSpLocks/>
          </p:cNvCxnSpPr>
          <p:nvPr/>
        </p:nvCxnSpPr>
        <p:spPr>
          <a:xfrm flipH="1">
            <a:off x="2071868" y="1698381"/>
            <a:ext cx="7755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D422447-136E-4EE9-8375-4CADFD4C9040}"/>
              </a:ext>
            </a:extLst>
          </p:cNvPr>
          <p:cNvSpPr txBox="1"/>
          <p:nvPr/>
        </p:nvSpPr>
        <p:spPr>
          <a:xfrm>
            <a:off x="2838241" y="1408925"/>
            <a:ext cx="1152582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75BEB25-A01C-4C56-B807-921413102BEB}"/>
              </a:ext>
            </a:extLst>
          </p:cNvPr>
          <p:cNvCxnSpPr>
            <a:cxnSpLocks/>
          </p:cNvCxnSpPr>
          <p:nvPr/>
        </p:nvCxnSpPr>
        <p:spPr>
          <a:xfrm>
            <a:off x="1063134" y="1698381"/>
            <a:ext cx="56416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AC69CE-E557-4C77-881F-BC7B8C68896C}"/>
              </a:ext>
            </a:extLst>
          </p:cNvPr>
          <p:cNvSpPr txBox="1"/>
          <p:nvPr/>
        </p:nvSpPr>
        <p:spPr>
          <a:xfrm>
            <a:off x="199749" y="1414494"/>
            <a:ext cx="920647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39DA0BA-5C6D-48EE-84A3-3A68B924503D}"/>
              </a:ext>
            </a:extLst>
          </p:cNvPr>
          <p:cNvCxnSpPr>
            <a:cxnSpLocks/>
          </p:cNvCxnSpPr>
          <p:nvPr/>
        </p:nvCxnSpPr>
        <p:spPr>
          <a:xfrm flipH="1">
            <a:off x="2071868" y="3193652"/>
            <a:ext cx="7755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F8BDACA-1BA7-4A69-BA5F-C7E0717800AA}"/>
              </a:ext>
            </a:extLst>
          </p:cNvPr>
          <p:cNvCxnSpPr>
            <a:cxnSpLocks/>
          </p:cNvCxnSpPr>
          <p:nvPr/>
        </p:nvCxnSpPr>
        <p:spPr>
          <a:xfrm flipH="1">
            <a:off x="2071868" y="2927233"/>
            <a:ext cx="7755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1B29950-7704-4265-9448-8E563348EF5D}"/>
              </a:ext>
            </a:extLst>
          </p:cNvPr>
          <p:cNvSpPr txBox="1"/>
          <p:nvPr/>
        </p:nvSpPr>
        <p:spPr>
          <a:xfrm>
            <a:off x="2847372" y="2660086"/>
            <a:ext cx="1304426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SWCLK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2B743A9-8208-4591-A66D-CAC894135A96}"/>
              </a:ext>
            </a:extLst>
          </p:cNvPr>
          <p:cNvSpPr txBox="1"/>
          <p:nvPr/>
        </p:nvSpPr>
        <p:spPr>
          <a:xfrm>
            <a:off x="2847372" y="2961249"/>
            <a:ext cx="1304426" cy="42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SWDIO</a:t>
            </a:r>
          </a:p>
        </p:txBody>
      </p:sp>
    </p:spTree>
    <p:extLst>
      <p:ext uri="{BB962C8B-B14F-4D97-AF65-F5344CB8AC3E}">
        <p14:creationId xmlns:p14="http://schemas.microsoft.com/office/powerpoint/2010/main" val="26513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5" grpId="0"/>
      <p:bldP spid="27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11" y="421374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DAP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下载器清单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8C288C-9013-4C50-A62A-27306A6EDBA1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9D4725-DF8D-4130-82D4-67D3C939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33" y="455771"/>
            <a:ext cx="4914758" cy="437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1492814"/>
            <a:ext cx="4605389" cy="230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MDK5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编译例程（熟悉）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，串口下载程序（熟悉）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DAP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下载程序（熟悉）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DAP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调试程序（掌握）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AF5AD7-682A-473C-9DDC-968E1E688098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813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11" y="421374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DAP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下载硬件连接（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Mini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开发板）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9085A2B4-98BD-4081-A400-341E75CCE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9"/>
          <a:stretch/>
        </p:blipFill>
        <p:spPr>
          <a:xfrm>
            <a:off x="1484044" y="911657"/>
            <a:ext cx="5586747" cy="3924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E8C288C-9013-4C50-A62A-27306A6EDBA1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6AA55D-26FB-4DE6-A8E9-B78C0D249615}"/>
              </a:ext>
            </a:extLst>
          </p:cNvPr>
          <p:cNvSpPr/>
          <p:nvPr/>
        </p:nvSpPr>
        <p:spPr>
          <a:xfrm>
            <a:off x="7488653" y="2107140"/>
            <a:ext cx="14532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其它开发板硬件连接请参考开发指南的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小节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6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B7DE9DA-F3CA-4E8F-9EA9-1B4FDA18B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8"/>
          <a:stretch/>
        </p:blipFill>
        <p:spPr>
          <a:xfrm>
            <a:off x="1072530" y="911542"/>
            <a:ext cx="6733999" cy="3924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DAP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下载硬件连接（精英开发板）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05FB0D-4B7E-467D-83A8-D012946AA4C7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25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8C33CEA-3109-4A2D-B225-98AC3A6DB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/>
        </p:blipFill>
        <p:spPr>
          <a:xfrm>
            <a:off x="951470" y="911542"/>
            <a:ext cx="7409052" cy="38919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DAP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下载硬件连接（战舰开发板）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AD7A52-8ADB-476A-8A5E-2950EE10E1FF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5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559943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，在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MDK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上配置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DAP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CE0C30-4B52-4A1A-AC16-EC154B88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6" y="2467284"/>
            <a:ext cx="3809197" cy="2041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F680253-58E9-4CF4-A940-E385F3C3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567" y="2467285"/>
            <a:ext cx="3124833" cy="1654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6FEEB2-EC10-4D40-9AF2-E727FE8A2915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3984E25-4ECC-48E3-B1D4-6F91185E9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26" y="1183906"/>
            <a:ext cx="5124285" cy="1118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907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559943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不同开发板的下载算法有所不同</a:t>
            </a:r>
            <a:endParaRPr lang="en-US" altLang="zh-CN" sz="2000" b="1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67F273-DACD-4F2A-9031-3F6360B1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80" y="1290985"/>
            <a:ext cx="5069314" cy="3272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左箭头标注 8">
            <a:extLst>
              <a:ext uri="{FF2B5EF4-FFF2-40B4-BE49-F238E27FC236}">
                <a16:creationId xmlns:a16="http://schemas.microsoft.com/office/drawing/2014/main" id="{7ADE4948-F883-494C-AD19-258C38E00F67}"/>
              </a:ext>
            </a:extLst>
          </p:cNvPr>
          <p:cNvSpPr/>
          <p:nvPr/>
        </p:nvSpPr>
        <p:spPr>
          <a:xfrm>
            <a:off x="6279265" y="2063047"/>
            <a:ext cx="1582570" cy="1728787"/>
          </a:xfrm>
          <a:prstGeom prst="left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战舰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精英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6D2E1A-B113-4CC9-8C65-07BA1AA9578D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82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左箭头标注 8">
            <a:extLst>
              <a:ext uri="{FF2B5EF4-FFF2-40B4-BE49-F238E27FC236}">
                <a16:creationId xmlns:a16="http://schemas.microsoft.com/office/drawing/2014/main" id="{B46F81A8-1E6D-4622-8031-218C79DDCDDC}"/>
              </a:ext>
            </a:extLst>
          </p:cNvPr>
          <p:cNvSpPr/>
          <p:nvPr/>
        </p:nvSpPr>
        <p:spPr>
          <a:xfrm>
            <a:off x="6116394" y="1814043"/>
            <a:ext cx="1582570" cy="1728787"/>
          </a:xfrm>
          <a:prstGeom prst="left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探索者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F407 &amp;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阿波罗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F429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AB4D2F8-9637-42C4-8570-4A5FAE05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68" y="1097848"/>
            <a:ext cx="4932386" cy="3161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55B616-F470-4B6B-BEB2-835B45A82ED1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8370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左箭头标注 8">
            <a:extLst>
              <a:ext uri="{FF2B5EF4-FFF2-40B4-BE49-F238E27FC236}">
                <a16:creationId xmlns:a16="http://schemas.microsoft.com/office/drawing/2014/main" id="{0B205796-4EF1-44ED-81A0-0C29D22DDA1F}"/>
              </a:ext>
            </a:extLst>
          </p:cNvPr>
          <p:cNvSpPr/>
          <p:nvPr/>
        </p:nvSpPr>
        <p:spPr>
          <a:xfrm>
            <a:off x="6284077" y="792139"/>
            <a:ext cx="1582570" cy="1728787"/>
          </a:xfrm>
          <a:prstGeom prst="left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阿波罗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F767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511BC0-95F1-4F94-97DB-A36170930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34"/>
          <a:stretch/>
        </p:blipFill>
        <p:spPr>
          <a:xfrm>
            <a:off x="1196806" y="2872569"/>
            <a:ext cx="4939141" cy="1801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左箭头标注 8">
            <a:extLst>
              <a:ext uri="{FF2B5EF4-FFF2-40B4-BE49-F238E27FC236}">
                <a16:creationId xmlns:a16="http://schemas.microsoft.com/office/drawing/2014/main" id="{BD3EED68-7C5C-465D-89D0-5F912C4CD160}"/>
              </a:ext>
            </a:extLst>
          </p:cNvPr>
          <p:cNvSpPr/>
          <p:nvPr/>
        </p:nvSpPr>
        <p:spPr>
          <a:xfrm>
            <a:off x="6239627" y="2857295"/>
            <a:ext cx="1582570" cy="1728787"/>
          </a:xfrm>
          <a:prstGeom prst="left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阿波罗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H743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D4C8C71-34F5-4DA6-9741-EBCB6997A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729"/>
          <a:stretch/>
        </p:blipFill>
        <p:spPr>
          <a:xfrm>
            <a:off x="1196807" y="571285"/>
            <a:ext cx="4939142" cy="20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02D1929-3F94-4325-997F-4B41509C808A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05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20" name="左箭头标注 8">
            <a:extLst>
              <a:ext uri="{FF2B5EF4-FFF2-40B4-BE49-F238E27FC236}">
                <a16:creationId xmlns:a16="http://schemas.microsoft.com/office/drawing/2014/main" id="{A6F42EE2-D64B-4F9B-BAE3-647BCB159EFC}"/>
              </a:ext>
            </a:extLst>
          </p:cNvPr>
          <p:cNvSpPr/>
          <p:nvPr/>
        </p:nvSpPr>
        <p:spPr>
          <a:xfrm>
            <a:off x="6341475" y="762399"/>
            <a:ext cx="1582570" cy="1728787"/>
          </a:xfrm>
          <a:prstGeom prst="left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北极星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F750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FB6FFCB-B532-4607-B87A-2788D5834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349"/>
          <a:stretch/>
        </p:blipFill>
        <p:spPr>
          <a:xfrm>
            <a:off x="1501187" y="626256"/>
            <a:ext cx="4707108" cy="1945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611E2A0-DE49-4F84-9A8F-125B734D4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061"/>
          <a:stretch/>
        </p:blipFill>
        <p:spPr>
          <a:xfrm>
            <a:off x="1501187" y="2784418"/>
            <a:ext cx="4707108" cy="1914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左箭头标注 8">
            <a:extLst>
              <a:ext uri="{FF2B5EF4-FFF2-40B4-BE49-F238E27FC236}">
                <a16:creationId xmlns:a16="http://schemas.microsoft.com/office/drawing/2014/main" id="{BF20148E-37F5-4BAE-80C4-B3D7FC4D0003}"/>
              </a:ext>
            </a:extLst>
          </p:cNvPr>
          <p:cNvSpPr/>
          <p:nvPr/>
        </p:nvSpPr>
        <p:spPr>
          <a:xfrm>
            <a:off x="6341475" y="2889518"/>
            <a:ext cx="1582570" cy="1728787"/>
          </a:xfrm>
          <a:prstGeom prst="left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北极星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H750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EFCFAC-6A65-47C6-B74C-0C7D3C2B3D5C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177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8" name="左箭头标注 8">
            <a:extLst>
              <a:ext uri="{FF2B5EF4-FFF2-40B4-BE49-F238E27FC236}">
                <a16:creationId xmlns:a16="http://schemas.microsoft.com/office/drawing/2014/main" id="{E0600E20-F9F9-4511-B273-DF959D6FEC61}"/>
              </a:ext>
            </a:extLst>
          </p:cNvPr>
          <p:cNvSpPr/>
          <p:nvPr/>
        </p:nvSpPr>
        <p:spPr>
          <a:xfrm>
            <a:off x="6702298" y="1899862"/>
            <a:ext cx="1582570" cy="1728787"/>
          </a:xfrm>
          <a:prstGeom prst="left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H750 MINI PRO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B4C77E-3036-4781-8186-52A7D855C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16" y="995132"/>
            <a:ext cx="5147262" cy="3301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0E31C1-3152-4CE5-814F-FC509673C26E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344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E44F88-1E7E-4916-8DD0-6F4F14C601E9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A9CBC-B0FB-4630-914C-BD0EF8A6AF4A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6A3AA250-99A3-4100-98FA-80906856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65" y="1492814"/>
            <a:ext cx="4605389" cy="230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MDK5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编译例程（熟悉）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，串口下载程序（熟悉）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DAP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下载程序（熟悉）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DAP</a:t>
            </a:r>
            <a:r>
              <a:rPr lang="zh-CN" altLang="en-US" sz="2000" b="1" dirty="0">
                <a:solidFill>
                  <a:srgbClr val="FF0000"/>
                </a:solidFill>
                <a:latin typeface="思源黑体 CN Bold" pitchFamily="34" charset="-122"/>
                <a:ea typeface="思源黑体 CN Bold" pitchFamily="34" charset="-122"/>
              </a:rPr>
              <a:t>调试程序（掌握）</a:t>
            </a:r>
            <a:endParaRPr lang="en-US" altLang="zh-CN" sz="2000" b="1" dirty="0">
              <a:solidFill>
                <a:srgbClr val="FF0000"/>
              </a:solidFill>
              <a:latin typeface="思源黑体 CN Bold" pitchFamily="34" charset="-122"/>
              <a:ea typeface="思源黑体 CN Bold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5</a:t>
            </a:r>
            <a:r>
              <a:rPr lang="zh-CN" altLang="en-US" sz="2000" b="1" dirty="0">
                <a:solidFill>
                  <a:srgbClr val="002060"/>
                </a:solidFill>
                <a:latin typeface="思源黑体 CN Bold" pitchFamily="34" charset="-122"/>
                <a:ea typeface="思源黑体 CN Bold" pitchFamily="34" charset="-122"/>
              </a:rPr>
              <a:t>，课堂总结（了解）</a:t>
            </a:r>
            <a:endParaRPr lang="en-US" altLang="zh-CN" sz="2000" b="1" dirty="0">
              <a:solidFill>
                <a:srgbClr val="002060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AF5AD7-682A-473C-9DDC-968E1E688098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12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MDK5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编译例程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00BB53-31E3-4725-8905-1E77AF5D6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17" y="1483413"/>
            <a:ext cx="495300" cy="2952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3D5495D-9460-4566-9F5E-7A408BCF81FA}"/>
              </a:ext>
            </a:extLst>
          </p:cNvPr>
          <p:cNvSpPr/>
          <p:nvPr/>
        </p:nvSpPr>
        <p:spPr>
          <a:xfrm>
            <a:off x="3708258" y="930433"/>
            <a:ext cx="1162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部分编译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450768-716B-4397-B802-A9C4FE497AC8}"/>
              </a:ext>
            </a:extLst>
          </p:cNvPr>
          <p:cNvSpPr/>
          <p:nvPr/>
        </p:nvSpPr>
        <p:spPr>
          <a:xfrm>
            <a:off x="4737598" y="937223"/>
            <a:ext cx="1095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全局编译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9C38829-C596-4CCE-AF37-CAAC97E5E8D0}"/>
              </a:ext>
            </a:extLst>
          </p:cNvPr>
          <p:cNvCxnSpPr>
            <a:cxnSpLocks/>
          </p:cNvCxnSpPr>
          <p:nvPr/>
        </p:nvCxnSpPr>
        <p:spPr>
          <a:xfrm>
            <a:off x="4572000" y="1215687"/>
            <a:ext cx="0" cy="2487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0B2E702-3CF7-42DE-8E6E-9CD24FB2391B}"/>
              </a:ext>
            </a:extLst>
          </p:cNvPr>
          <p:cNvCxnSpPr>
            <a:cxnSpLocks/>
          </p:cNvCxnSpPr>
          <p:nvPr/>
        </p:nvCxnSpPr>
        <p:spPr>
          <a:xfrm>
            <a:off x="4889500" y="1215687"/>
            <a:ext cx="0" cy="2487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68194BF9-4546-47B7-93D0-36353CD4F7FB}"/>
              </a:ext>
            </a:extLst>
          </p:cNvPr>
          <p:cNvSpPr/>
          <p:nvPr/>
        </p:nvSpPr>
        <p:spPr>
          <a:xfrm>
            <a:off x="765957" y="1886861"/>
            <a:ext cx="3179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编译结果看：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Build Output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窗口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959EAC2-6D4A-4DB1-BC03-B1ABA7AB9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79" y="2230882"/>
            <a:ext cx="5019675" cy="107632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0108367F-8000-40E7-9278-4E6AD4D3C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082576"/>
              </p:ext>
            </p:extLst>
          </p:nvPr>
        </p:nvGraphicFramePr>
        <p:xfrm>
          <a:off x="1281626" y="3393504"/>
          <a:ext cx="6449980" cy="1355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8248">
                  <a:extLst>
                    <a:ext uri="{9D8B030D-6E8A-4147-A177-3AD203B41FA5}">
                      <a16:colId xmlns:a16="http://schemas.microsoft.com/office/drawing/2014/main" val="2513593988"/>
                    </a:ext>
                  </a:extLst>
                </a:gridCol>
                <a:gridCol w="1806548">
                  <a:extLst>
                    <a:ext uri="{9D8B030D-6E8A-4147-A177-3AD203B41FA5}">
                      <a16:colId xmlns:a16="http://schemas.microsoft.com/office/drawing/2014/main" val="3591591130"/>
                    </a:ext>
                  </a:extLst>
                </a:gridCol>
                <a:gridCol w="3475184">
                  <a:extLst>
                    <a:ext uri="{9D8B030D-6E8A-4147-A177-3AD203B41FA5}">
                      <a16:colId xmlns:a16="http://schemas.microsoft.com/office/drawing/2014/main" val="2864321960"/>
                    </a:ext>
                  </a:extLst>
                </a:gridCol>
              </a:tblGrid>
              <a:tr h="2601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数据类型</a:t>
                      </a:r>
                      <a:endParaRPr lang="zh-CN" altLang="en-US" sz="14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占用</a:t>
                      </a:r>
                      <a:r>
                        <a:rPr lang="en-US" altLang="zh-CN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Flash or SRAM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00" baseline="0">
                          <a:ln>
                            <a:noFill/>
                          </a:ln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说明</a:t>
                      </a:r>
                      <a:endParaRPr lang="zh-CN" sz="1400" b="0" kern="100" baseline="0">
                        <a:ln>
                          <a:noFill/>
                        </a:ln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720556"/>
                  </a:ext>
                </a:extLst>
              </a:tr>
              <a:tr h="2739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Code</a:t>
                      </a:r>
                      <a:endParaRPr lang="zh-CN" altLang="zh-CN" sz="1400" b="0" kern="100" baseline="0" dirty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Flash</a:t>
                      </a:r>
                      <a:endParaRPr lang="zh-CN" sz="14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代码</a:t>
                      </a:r>
                      <a:endParaRPr lang="zh-CN" sz="14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310675"/>
                  </a:ext>
                </a:extLst>
              </a:tr>
              <a:tr h="2739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RO-Data</a:t>
                      </a:r>
                      <a:endParaRPr lang="zh-CN" altLang="zh-CN" sz="1400" b="0" kern="100" baseline="0" dirty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Flash</a:t>
                      </a:r>
                      <a:endParaRPr lang="zh-CN" altLang="zh-CN" sz="14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只读数据，一般是指 </a:t>
                      </a:r>
                      <a:r>
                        <a:rPr lang="en-US" altLang="zh-CN" sz="1400" kern="1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const </a:t>
                      </a:r>
                      <a:r>
                        <a:rPr lang="zh-CN" altLang="en-US" sz="1400" kern="1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修饰的数据</a:t>
                      </a:r>
                      <a:endParaRPr lang="zh-CN" altLang="zh-CN" sz="14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49804"/>
                  </a:ext>
                </a:extLst>
              </a:tr>
              <a:tr h="2739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RW-Data</a:t>
                      </a:r>
                      <a:endParaRPr lang="zh-CN" altLang="zh-CN" sz="1400" b="0" kern="100" baseline="0" dirty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Flash and SRAM</a:t>
                      </a:r>
                      <a:endParaRPr lang="zh-CN" altLang="zh-CN" sz="14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初值为非 </a:t>
                      </a:r>
                      <a:r>
                        <a:rPr lang="en-US" altLang="zh-CN" sz="1400" kern="1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r>
                        <a:rPr lang="zh-CN" altLang="en-US" sz="1400" kern="1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的可读可写数据</a:t>
                      </a:r>
                      <a:endParaRPr lang="zh-CN" altLang="zh-CN" sz="14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59778"/>
                  </a:ext>
                </a:extLst>
              </a:tr>
              <a:tr h="2739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ZI-Data</a:t>
                      </a:r>
                      <a:endParaRPr lang="zh-CN" altLang="zh-CN" sz="1400" b="0" kern="100" baseline="0" dirty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0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SRAM</a:t>
                      </a:r>
                      <a:endParaRPr lang="zh-CN" sz="14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初值为</a:t>
                      </a:r>
                      <a:r>
                        <a:rPr lang="en-US" altLang="zh-CN" sz="1400" kern="1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 </a:t>
                      </a:r>
                      <a:r>
                        <a:rPr lang="zh-CN" altLang="en-US" sz="1400" kern="100">
                          <a:solidFill>
                            <a:srgbClr val="00206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的可读可写数据</a:t>
                      </a:r>
                      <a:endParaRPr lang="zh-CN" altLang="zh-CN" sz="1400" b="0" kern="10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704242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4B58D064-152F-4D09-A7EF-B84971567C01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324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2A92999-F824-4E3B-B29B-01131A7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DAP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调试程序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DCC9BD-AFC9-4795-BE78-E4886538A91C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E8F95D16-9728-47CE-8157-34264D9C7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061" y="1263271"/>
            <a:ext cx="5652375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4.1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JTAG/SWD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调试原理概述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4.2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在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MDK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DAP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仿真调试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基础执行控制按钮介绍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，工具栏常用窗口按钮介绍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，仿真时要注意的点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121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2A92999-F824-4E3B-B29B-01131A7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762258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4.1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JTAG/SWD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调试原理概述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452D2F-1A18-42B8-9C3E-25913FFD6EA2}"/>
              </a:ext>
            </a:extLst>
          </p:cNvPr>
          <p:cNvSpPr/>
          <p:nvPr/>
        </p:nvSpPr>
        <p:spPr>
          <a:xfrm>
            <a:off x="439837" y="1140177"/>
            <a:ext cx="8380072" cy="79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Cortex-M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内核含有硬件调试模块，该模块可在取指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指令断点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或访问数据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数据断点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时停止。内核停止时，可以查询内核的内部状态和系统的外部状态。完成查询后，可恢复程序执行。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D7ABB8-07BF-4A3D-B920-A2960DD73B82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937CA5B-7497-4FC7-A30A-759A843AC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21" y="2206213"/>
            <a:ext cx="8479988" cy="2275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68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2A92999-F824-4E3B-B29B-01131A7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25" y="455771"/>
            <a:ext cx="762258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灵活的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SWJ-DP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引脚分配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D7ABB8-07BF-4A3D-B920-A2960DD73B82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1202E1-92B4-41A2-8FF9-043BE2FDE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40" y="1059540"/>
            <a:ext cx="7622582" cy="2727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EC8A6CD-C0A3-4C58-964B-C6FF52D19952}"/>
              </a:ext>
            </a:extLst>
          </p:cNvPr>
          <p:cNvSpPr/>
          <p:nvPr/>
        </p:nvSpPr>
        <p:spPr>
          <a:xfrm>
            <a:off x="642008" y="4033983"/>
            <a:ext cx="8380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系列可以通过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AFIO_MAPR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SWJ_CFG[2:0]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位来释放部分或者全部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SWJ-DP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D5C236-1A08-4879-BFBD-DA3B51FB2D7E}"/>
              </a:ext>
            </a:extLst>
          </p:cNvPr>
          <p:cNvSpPr/>
          <p:nvPr/>
        </p:nvSpPr>
        <p:spPr>
          <a:xfrm>
            <a:off x="642008" y="4419220"/>
            <a:ext cx="7920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F4/F7/H7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系列默认全部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SWJ-DP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引脚为复用功能并映射到复用功能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AF0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48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2A92999-F824-4E3B-B29B-01131A7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7622582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MDK</a:t>
            </a:r>
            <a:r>
              <a:rPr lang="zh-CN" altLang="en-US" sz="2000" b="1">
                <a:solidFill>
                  <a:srgbClr val="002060"/>
                </a:solidFill>
                <a:ea typeface="思源黑体 CN Bold" pitchFamily="34" charset="-122"/>
              </a:rPr>
              <a:t>配置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DAP</a:t>
            </a:r>
            <a:r>
              <a:rPr lang="zh-CN" altLang="en-US" sz="2000" b="1">
                <a:solidFill>
                  <a:srgbClr val="002060"/>
                </a:solidFill>
                <a:ea typeface="思源黑体 CN Bold" pitchFamily="34" charset="-122"/>
              </a:rPr>
              <a:t>仿真调试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070C7B3-2797-4DB1-8A36-73195C23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2571750"/>
            <a:ext cx="3753853" cy="2011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EA2AF83-4FAC-45CD-8725-C86113992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313"/>
          <a:stretch/>
        </p:blipFill>
        <p:spPr>
          <a:xfrm>
            <a:off x="4887690" y="2571750"/>
            <a:ext cx="2994669" cy="1120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EA8E29-0F9C-4FF9-8200-A227E0CB6275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6A9793-4F35-42EE-97C6-896AA8A44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48" y="1223342"/>
            <a:ext cx="5124285" cy="1118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110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2A92999-F824-4E3B-B29B-01131A7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4.3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，基础执行控制按钮介绍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31E324-AD1F-4E15-AC1D-12AE783B957A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74CA52F-7545-43A4-B334-2A32EA799522}"/>
              </a:ext>
            </a:extLst>
          </p:cNvPr>
          <p:cNvSpPr txBox="1"/>
          <p:nvPr/>
        </p:nvSpPr>
        <p:spPr>
          <a:xfrm>
            <a:off x="712522" y="2299267"/>
            <a:ext cx="1952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开始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停止仿真按钮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B48F63-09CB-4C5E-96D4-B1D149AB708C}"/>
              </a:ext>
            </a:extLst>
          </p:cNvPr>
          <p:cNvSpPr txBox="1"/>
          <p:nvPr/>
        </p:nvSpPr>
        <p:spPr>
          <a:xfrm>
            <a:off x="2802277" y="2299267"/>
            <a:ext cx="150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断点相关按钮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ABD260E-97D9-486E-9F28-D22E57C31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05"/>
          <a:stretch/>
        </p:blipFill>
        <p:spPr>
          <a:xfrm>
            <a:off x="5049947" y="854429"/>
            <a:ext cx="3276190" cy="3903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8B2632D-D1DF-43FD-9573-C4966D241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367" y="1373049"/>
            <a:ext cx="1952583" cy="363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6BBB880-4EA8-43F7-A853-318A841B399E}"/>
              </a:ext>
            </a:extLst>
          </p:cNvPr>
          <p:cNvCxnSpPr>
            <a:cxnSpLocks/>
          </p:cNvCxnSpPr>
          <p:nvPr/>
        </p:nvCxnSpPr>
        <p:spPr>
          <a:xfrm flipV="1">
            <a:off x="1587214" y="1784349"/>
            <a:ext cx="0" cy="519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EF30C77-DD41-46AD-9067-78ECA696644F}"/>
              </a:ext>
            </a:extLst>
          </p:cNvPr>
          <p:cNvSpPr/>
          <p:nvPr/>
        </p:nvSpPr>
        <p:spPr>
          <a:xfrm>
            <a:off x="1474650" y="1409522"/>
            <a:ext cx="342900" cy="3179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3471131-42BC-4638-922F-62D5F2A7E72E}"/>
              </a:ext>
            </a:extLst>
          </p:cNvPr>
          <p:cNvSpPr/>
          <p:nvPr/>
        </p:nvSpPr>
        <p:spPr>
          <a:xfrm>
            <a:off x="2043418" y="1409522"/>
            <a:ext cx="1171132" cy="3179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F117ADC-BEC2-414C-A183-9039A15F297D}"/>
              </a:ext>
            </a:extLst>
          </p:cNvPr>
          <p:cNvCxnSpPr>
            <a:cxnSpLocks/>
          </p:cNvCxnSpPr>
          <p:nvPr/>
        </p:nvCxnSpPr>
        <p:spPr>
          <a:xfrm flipV="1">
            <a:off x="3099779" y="1784349"/>
            <a:ext cx="0" cy="5149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EEB4ECB8-EE98-48F7-A3F6-6AF9D460E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18"/>
          <a:stretch/>
        </p:blipFill>
        <p:spPr bwMode="auto">
          <a:xfrm>
            <a:off x="631496" y="2981013"/>
            <a:ext cx="3940504" cy="16209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0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C31E324-AD1F-4E15-AC1D-12AE783B957A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3B94E58-BBF6-44DE-8163-E32C4662F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7" y="2242393"/>
            <a:ext cx="40195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E4E4670-F1F1-4A78-8C20-045EF47C5C4B}"/>
              </a:ext>
            </a:extLst>
          </p:cNvPr>
          <p:cNvSpPr txBox="1"/>
          <p:nvPr/>
        </p:nvSpPr>
        <p:spPr>
          <a:xfrm>
            <a:off x="1464141" y="3774359"/>
            <a:ext cx="6026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需要追踪程序执行时间时设置，根据系统时钟频率的实际值设置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1FA1BAF-EDE6-46EE-A437-E05A4F245C00}"/>
              </a:ext>
            </a:extLst>
          </p:cNvPr>
          <p:cNvCxnSpPr>
            <a:cxnSpLocks/>
          </p:cNvCxnSpPr>
          <p:nvPr/>
        </p:nvCxnSpPr>
        <p:spPr>
          <a:xfrm flipV="1">
            <a:off x="2771346" y="3278502"/>
            <a:ext cx="0" cy="495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9">
            <a:extLst>
              <a:ext uri="{FF2B5EF4-FFF2-40B4-BE49-F238E27FC236}">
                <a16:creationId xmlns:a16="http://schemas.microsoft.com/office/drawing/2014/main" id="{1557390F-8C03-4077-A65E-FBE8CC7F7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580" y="7562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查看程序段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函数执行时间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69F90F-3BEC-418C-B7F1-31BC81FD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437" y="1614801"/>
            <a:ext cx="138112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3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2A92999-F824-4E3B-B29B-01131A7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结束仿真报错解决方法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31E324-AD1F-4E15-AC1D-12AE783B957A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6FFCCB-18E9-4760-8B1A-6F63701F2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72" y="1140177"/>
            <a:ext cx="2809875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7BCF681-8173-4203-8505-DC63D43BB603}"/>
              </a:ext>
            </a:extLst>
          </p:cNvPr>
          <p:cNvSpPr txBox="1"/>
          <p:nvPr/>
        </p:nvSpPr>
        <p:spPr>
          <a:xfrm>
            <a:off x="2073606" y="2964172"/>
            <a:ext cx="4788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原因：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MDK5.23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以后的版本对中文支持不友好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6539480-4FE4-4565-BF8A-CA00291B63F2}"/>
              </a:ext>
            </a:extLst>
          </p:cNvPr>
          <p:cNvSpPr txBox="1"/>
          <p:nvPr/>
        </p:nvSpPr>
        <p:spPr>
          <a:xfrm>
            <a:off x="2073606" y="3909236"/>
            <a:ext cx="1803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两种解决方法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B24398F3-FB6D-4222-9E08-4D0B8AAB8CFF}"/>
              </a:ext>
            </a:extLst>
          </p:cNvPr>
          <p:cNvSpPr/>
          <p:nvPr/>
        </p:nvSpPr>
        <p:spPr>
          <a:xfrm>
            <a:off x="3586415" y="3547536"/>
            <a:ext cx="169741" cy="1056427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1F533F-BC06-4F88-8A00-94D766947B55}"/>
              </a:ext>
            </a:extLst>
          </p:cNvPr>
          <p:cNvSpPr txBox="1"/>
          <p:nvPr/>
        </p:nvSpPr>
        <p:spPr>
          <a:xfrm>
            <a:off x="3856854" y="4265409"/>
            <a:ext cx="4073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，将工程路径改浅，并改成全英文路径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0AEE6A-A0BF-4948-83FD-403A1621E911}"/>
              </a:ext>
            </a:extLst>
          </p:cNvPr>
          <p:cNvSpPr txBox="1"/>
          <p:nvPr/>
        </p:nvSpPr>
        <p:spPr>
          <a:xfrm>
            <a:off x="3856854" y="3495149"/>
            <a:ext cx="43271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，仿真结束前将所有断点清除</a:t>
            </a:r>
            <a:endParaRPr lang="en-US" altLang="zh-CN" sz="160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430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8" grpId="0" animBg="1"/>
      <p:bldP spid="28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2A92999-F824-4E3B-B29B-01131A7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DAP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调试程序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828C95E5-2EBF-4F98-BCEF-C0092230E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061" y="1263271"/>
            <a:ext cx="5652375" cy="20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JTAG/SWD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调试原理概述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在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MDK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配置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DAP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仿真调试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基础执行控制按钮介绍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4.4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，工具栏常用窗口按钮介绍</a:t>
            </a:r>
            <a:endParaRPr lang="en-US" altLang="zh-CN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4.5</a:t>
            </a:r>
            <a:r>
              <a:rPr lang="zh-CN" altLang="en-US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，仿真时要注意的点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DCC9BD-AFC9-4795-BE78-E4886538A91C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60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2A92999-F824-4E3B-B29B-01131A7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681" y="636831"/>
            <a:ext cx="400129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4.4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，工具栏常用窗口按钮介绍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31E324-AD1F-4E15-AC1D-12AE783B957A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96F19BB-AD4D-4284-837F-F8356954C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4"/>
          <a:stretch/>
        </p:blipFill>
        <p:spPr bwMode="auto">
          <a:xfrm>
            <a:off x="698499" y="1866714"/>
            <a:ext cx="5292081" cy="16209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18E09B-88C8-4E1D-9117-CE10AC18F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724" y="455771"/>
            <a:ext cx="1638926" cy="4380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01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CE2B344-698A-44C6-98AB-366A5749CB6D}"/>
              </a:ext>
            </a:extLst>
          </p:cNvPr>
          <p:cNvSpPr txBox="1"/>
          <p:nvPr/>
        </p:nvSpPr>
        <p:spPr>
          <a:xfrm>
            <a:off x="195736" y="966422"/>
            <a:ext cx="7158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Call Stack </a:t>
            </a:r>
            <a:r>
              <a:rPr lang="zh-CN" altLang="en-US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窗口：查看函数调用关系</a:t>
            </a:r>
            <a:r>
              <a:rPr lang="en-US" altLang="zh-CN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r>
              <a:rPr lang="zh-CN" altLang="en-US" sz="1600" b="1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局部变量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EC4D9CE-1939-4606-8358-F2DC1234A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8" y="1497775"/>
            <a:ext cx="3361392" cy="635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C31E324-AD1F-4E15-AC1D-12AE783B957A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F2E51B-D54D-4C6C-8802-B91DDFDF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205" y="1497775"/>
            <a:ext cx="4821269" cy="22499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92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E2A92999-F824-4E3B-B29B-01131A7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，串口下载程序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828C95E5-2EBF-4F98-BCEF-C0092230E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061" y="1527286"/>
            <a:ext cx="5652375" cy="16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2.1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，串口下载程序须知</a:t>
            </a:r>
            <a:endParaRPr lang="en-US" altLang="zh-CN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，串口下载硬件连接</a:t>
            </a:r>
            <a:endParaRPr lang="en-US" altLang="zh-CN" dirty="0">
              <a:solidFill>
                <a:srgbClr val="00206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，配置下载工具 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(ATK-XISP.exe)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2.4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启动模式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(M3</a:t>
            </a:r>
            <a:r>
              <a:rPr lang="zh-CN" altLang="en-US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M4)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E7B5E-EC0A-490E-8056-9EE6A5E25077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278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0C8C99-E484-4C58-9757-6CF624A759D3}"/>
              </a:ext>
            </a:extLst>
          </p:cNvPr>
          <p:cNvSpPr txBox="1"/>
          <p:nvPr/>
        </p:nvSpPr>
        <p:spPr>
          <a:xfrm>
            <a:off x="184162" y="963961"/>
            <a:ext cx="7158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Watch</a:t>
            </a:r>
            <a:r>
              <a:rPr lang="zh-CN" altLang="en-US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窗口：查看函数首地址</a:t>
            </a:r>
            <a:r>
              <a:rPr lang="en-US" altLang="zh-CN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r>
              <a:rPr lang="zh-CN" altLang="en-US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变量值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952300C-B82A-4834-9144-4984B3EEC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1" y="1580139"/>
            <a:ext cx="3397653" cy="6795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C31E324-AD1F-4E15-AC1D-12AE783B957A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5F1878-BBC5-4BF3-A7BE-730B6930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930" y="1580139"/>
            <a:ext cx="5010150" cy="15621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5781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8DF6757-B602-457B-8DEF-F1C608A1D7F4}"/>
              </a:ext>
            </a:extLst>
          </p:cNvPr>
          <p:cNvSpPr txBox="1"/>
          <p:nvPr/>
        </p:nvSpPr>
        <p:spPr>
          <a:xfrm>
            <a:off x="139643" y="685952"/>
            <a:ext cx="7158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Watch</a:t>
            </a:r>
            <a:r>
              <a:rPr lang="zh-CN" altLang="en-US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窗口：设置全局变量在被读或写后自动停止运行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8B3E52-9885-4D4C-91F0-A2D59C3ECB2B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48990BD-6833-4F9E-AD4C-C3272896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3" y="1189757"/>
            <a:ext cx="3476190" cy="204761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EBE8E8-C8F9-4DAA-8A1D-CFAC11856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533" y="1189757"/>
            <a:ext cx="48768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9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8DF6757-B602-457B-8DEF-F1C608A1D7F4}"/>
              </a:ext>
            </a:extLst>
          </p:cNvPr>
          <p:cNvSpPr txBox="1"/>
          <p:nvPr/>
        </p:nvSpPr>
        <p:spPr>
          <a:xfrm>
            <a:off x="196549" y="769968"/>
            <a:ext cx="7158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Memory</a:t>
            </a:r>
            <a:r>
              <a:rPr lang="zh-CN" altLang="en-US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窗口：内存查看窗口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2C539F5-1825-4F04-89DA-EE7CAED7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" y="1298092"/>
            <a:ext cx="3467911" cy="650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8B3E52-9885-4D4C-91F0-A2D59C3ECB2B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EB8AEE-20DA-4B27-AFF6-01C39BB65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860" y="1298092"/>
            <a:ext cx="4800600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BB57D55-9C68-4F23-BFDE-00A58AA7CDBB}"/>
              </a:ext>
            </a:extLst>
          </p:cNvPr>
          <p:cNvSpPr txBox="1"/>
          <p:nvPr/>
        </p:nvSpPr>
        <p:spPr>
          <a:xfrm>
            <a:off x="4047860" y="2958364"/>
            <a:ext cx="480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M3/M4/M7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内核是小端模式，内存的值得倒着读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59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19040BA-653B-4FAC-A000-8CFF2F26B887}"/>
              </a:ext>
            </a:extLst>
          </p:cNvPr>
          <p:cNvSpPr txBox="1"/>
          <p:nvPr/>
        </p:nvSpPr>
        <p:spPr>
          <a:xfrm>
            <a:off x="139122" y="686315"/>
            <a:ext cx="4620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Peripheral</a:t>
            </a:r>
            <a:r>
              <a:rPr lang="zh-CN" altLang="en-US" sz="1600" b="1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窗口：查看寄存器的值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8B3E52-9885-4D4C-91F0-A2D59C3ECB2B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6E21B3-4CE8-4A9E-B50D-8EA7E221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641"/>
          <a:stretch/>
        </p:blipFill>
        <p:spPr>
          <a:xfrm>
            <a:off x="2106193" y="1033392"/>
            <a:ext cx="1414998" cy="30601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3FE7801-4FC0-460F-99A2-AB99A5030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25" y="2083803"/>
            <a:ext cx="2686050" cy="20097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E2069A7-97D4-4B8C-BA9E-43830EDF6D6E}"/>
              </a:ext>
            </a:extLst>
          </p:cNvPr>
          <p:cNvCxnSpPr>
            <a:cxnSpLocks/>
          </p:cNvCxnSpPr>
          <p:nvPr/>
        </p:nvCxnSpPr>
        <p:spPr>
          <a:xfrm>
            <a:off x="3661408" y="3947297"/>
            <a:ext cx="4054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7BFCC78-6C33-403C-B3BD-046F5CA89B6F}"/>
              </a:ext>
            </a:extLst>
          </p:cNvPr>
          <p:cNvSpPr txBox="1"/>
          <p:nvPr/>
        </p:nvSpPr>
        <p:spPr>
          <a:xfrm>
            <a:off x="2310487" y="3905035"/>
            <a:ext cx="5608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5EA30B-E9F8-4C09-9C1B-EF56895926E2}"/>
              </a:ext>
            </a:extLst>
          </p:cNvPr>
          <p:cNvSpPr txBox="1"/>
          <p:nvPr/>
        </p:nvSpPr>
        <p:spPr>
          <a:xfrm>
            <a:off x="2085974" y="4295375"/>
            <a:ext cx="5203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调试时，使用该功能可以确定配置寄存器是否有问题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976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D4A0BA0-F780-4DD7-9B51-ECB6FA8A3D72}"/>
              </a:ext>
            </a:extLst>
          </p:cNvPr>
          <p:cNvSpPr txBox="1"/>
          <p:nvPr/>
        </p:nvSpPr>
        <p:spPr>
          <a:xfrm>
            <a:off x="1275346" y="4007872"/>
            <a:ext cx="659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，调试停止在断点处时，只是内核停止，外设会继续运行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092947-FE8D-4E1E-885B-FC24763008AA}"/>
              </a:ext>
            </a:extLst>
          </p:cNvPr>
          <p:cNvSpPr txBox="1"/>
          <p:nvPr/>
        </p:nvSpPr>
        <p:spPr>
          <a:xfrm>
            <a:off x="1275347" y="4419220"/>
            <a:ext cx="64482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，断点的设置要有时间观念，考虑是否会打断正常通信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7E695D-71DC-4C43-A7A9-B247E495F080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382A3702-B47F-4B29-B7BF-40005223E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681" y="636831"/>
            <a:ext cx="4001296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4.5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，仿真时要注意的点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C5ACF3-A281-4494-B90F-A1162B5944C4}"/>
              </a:ext>
            </a:extLst>
          </p:cNvPr>
          <p:cNvSpPr txBox="1"/>
          <p:nvPr/>
        </p:nvSpPr>
        <p:spPr>
          <a:xfrm>
            <a:off x="1126036" y="1163677"/>
            <a:ext cx="4620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，仿真时，使用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MDK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Level 0</a:t>
            </a:r>
            <a:r>
              <a:rPr lang="zh-CN" altLang="en-US" sz="1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等级优化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DF39F88-FE29-44EE-BD77-96E2E589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80" y="1502231"/>
            <a:ext cx="4994040" cy="23278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738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12969C5-AE61-47D1-8859-6D3AA39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1475704"/>
            <a:ext cx="4264259" cy="2101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A94CA9-9750-4E7B-B0E2-4DBA6C49E315}"/>
              </a:ext>
            </a:extLst>
          </p:cNvPr>
          <p:cNvSpPr txBox="1"/>
          <p:nvPr/>
        </p:nvSpPr>
        <p:spPr>
          <a:xfrm>
            <a:off x="1985008" y="3773924"/>
            <a:ext cx="562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版权所有：广州市星翼电子科技有限公司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eaLnBrk="1" hangingPunct="1">
              <a:defRPr/>
            </a:pPr>
            <a:r>
              <a:rPr lang="zh-CN" altLang="en-US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天猫店铺：</a:t>
            </a:r>
            <a:r>
              <a:rPr lang="en-US" altLang="zh-CN" b="1" spc="50" dirty="0">
                <a:solidFill>
                  <a:srgbClr val="00206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https://zhengdianyuanzi.tmall.com</a:t>
            </a:r>
            <a:endParaRPr lang="en-US" altLang="zh-CN" sz="1800" b="1" spc="50" dirty="0">
              <a:solidFill>
                <a:srgbClr val="00206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E7D798-7D55-482C-BC69-298DD72DACE0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86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0" name="矩形 39">
            <a:extLst>
              <a:ext uri="{FF2B5EF4-FFF2-40B4-BE49-F238E27FC236}">
                <a16:creationId xmlns:a16="http://schemas.microsoft.com/office/drawing/2014/main" id="{6E3E77EF-204E-45B2-B226-AE39FB2A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7" y="568369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2.1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，串口下载程序须知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5008E5-B13F-4F47-BAB3-5AD15199D5A7}"/>
              </a:ext>
            </a:extLst>
          </p:cNvPr>
          <p:cNvSpPr/>
          <p:nvPr/>
        </p:nvSpPr>
        <p:spPr>
          <a:xfrm>
            <a:off x="505142" y="1825674"/>
            <a:ext cx="8516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M4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M7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开发板支持串口下载程序，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但是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ATK-XISP.exe</a:t>
            </a:r>
            <a:r>
              <a:rPr lang="zh-CN" altLang="en-US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软件只支持下载到内部</a:t>
            </a:r>
            <a:r>
              <a:rPr lang="en-US" altLang="zh-CN" sz="16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FLASH</a:t>
            </a:r>
            <a:endParaRPr lang="zh-CN" altLang="zh-CN" sz="1600" b="0" kern="100" baseline="0" dirty="0">
              <a:ln>
                <a:noFill/>
              </a:ln>
              <a:solidFill>
                <a:srgbClr val="00206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F8FFB24-AE74-45DF-9083-ECD5C9B8A0BF}"/>
              </a:ext>
            </a:extLst>
          </p:cNvPr>
          <p:cNvSpPr/>
          <p:nvPr/>
        </p:nvSpPr>
        <p:spPr>
          <a:xfrm>
            <a:off x="505142" y="2478644"/>
            <a:ext cx="7857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STM32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ISP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下载，常用串口</a:t>
            </a:r>
            <a:r>
              <a:rPr lang="en-US" altLang="zh-CN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600" kern="1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下载程序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4F8A93-3946-45AF-A46E-65A5E1EC9C51}"/>
              </a:ext>
            </a:extLst>
          </p:cNvPr>
          <p:cNvSpPr/>
          <p:nvPr/>
        </p:nvSpPr>
        <p:spPr>
          <a:xfrm>
            <a:off x="505141" y="3161993"/>
            <a:ext cx="83896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，因为使用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虚拟串口，所以事先得安装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CH340 USB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虚拟串口驱动（搭建开发环境视频）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B40EB1-8111-4634-9404-4D9C6515A59C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73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478396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2.2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，串口下载硬件连接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EDA059-714A-4CA8-B66B-7839A14D8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12576" r="9038"/>
          <a:stretch/>
        </p:blipFill>
        <p:spPr bwMode="auto">
          <a:xfrm>
            <a:off x="343353" y="2599875"/>
            <a:ext cx="1423686" cy="150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784725-8444-46C4-A1D7-F8D07A3C9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432" y="2791458"/>
            <a:ext cx="3231136" cy="1387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53CB868-E825-4308-92AC-29B479260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17" y="1083315"/>
            <a:ext cx="8266366" cy="15624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83A3490-AB48-4815-B135-602F736DDB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19"/>
          <a:stretch/>
        </p:blipFill>
        <p:spPr>
          <a:xfrm>
            <a:off x="6734988" y="2791458"/>
            <a:ext cx="1927952" cy="13875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CDD7B63-20FD-4574-85F1-7D11C6EF002D}"/>
              </a:ext>
            </a:extLst>
          </p:cNvPr>
          <p:cNvCxnSpPr>
            <a:cxnSpLocks/>
          </p:cNvCxnSpPr>
          <p:nvPr/>
        </p:nvCxnSpPr>
        <p:spPr>
          <a:xfrm flipH="1" flipV="1">
            <a:off x="2040749" y="2025533"/>
            <a:ext cx="854758" cy="132820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DAECE6F-4BC5-4313-985E-27755C146BD7}"/>
              </a:ext>
            </a:extLst>
          </p:cNvPr>
          <p:cNvCxnSpPr>
            <a:cxnSpLocks/>
          </p:cNvCxnSpPr>
          <p:nvPr/>
        </p:nvCxnSpPr>
        <p:spPr>
          <a:xfrm flipH="1" flipV="1">
            <a:off x="1678329" y="3538209"/>
            <a:ext cx="583843" cy="72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59E35D1-1A67-4A79-908D-C06F0410E7FB}"/>
              </a:ext>
            </a:extLst>
          </p:cNvPr>
          <p:cNvSpPr txBox="1"/>
          <p:nvPr/>
        </p:nvSpPr>
        <p:spPr>
          <a:xfrm>
            <a:off x="259848" y="4302391"/>
            <a:ext cx="298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已安装</a:t>
            </a:r>
            <a:r>
              <a:rPr lang="en-US" altLang="zh-CN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CH340 USB </a:t>
            </a:r>
            <a:r>
              <a:rPr lang="zh-CN" altLang="en-US" sz="1600">
                <a:solidFill>
                  <a:srgbClr val="002060"/>
                </a:solidFill>
                <a:ea typeface="思源黑体 CN Normal" panose="020B0400000000000000" pitchFamily="34" charset="-122"/>
              </a:rPr>
              <a:t>虚拟串口驱动</a:t>
            </a:r>
            <a:endParaRPr lang="zh-CN" altLang="en-US" sz="1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EB89C2-8565-4DC6-8ED0-BB0639328D08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6BD3799-B803-4830-9DBA-B3EE9B2981A1}"/>
              </a:ext>
            </a:extLst>
          </p:cNvPr>
          <p:cNvCxnSpPr>
            <a:cxnSpLocks/>
          </p:cNvCxnSpPr>
          <p:nvPr/>
        </p:nvCxnSpPr>
        <p:spPr>
          <a:xfrm flipH="1" flipV="1">
            <a:off x="6279265" y="2282195"/>
            <a:ext cx="407991" cy="826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8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73" y="478396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串口下载硬件连接（</a:t>
            </a:r>
            <a:r>
              <a:rPr lang="en-US" altLang="zh-CN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Mini</a:t>
            </a: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开发板）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237CD38-96DB-49B7-94FC-E5EA36ECE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18" y="916627"/>
            <a:ext cx="6196118" cy="391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264A5B6-91EE-40CB-8AF0-810BBF3940DF}"/>
              </a:ext>
            </a:extLst>
          </p:cNvPr>
          <p:cNvSpPr/>
          <p:nvPr/>
        </p:nvSpPr>
        <p:spPr>
          <a:xfrm>
            <a:off x="7500408" y="2359371"/>
            <a:ext cx="14972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其它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F1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F4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开发板硬件连接请参考开发指南的</a:t>
            </a:r>
            <a:r>
              <a:rPr lang="en-US" altLang="zh-CN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4.2</a:t>
            </a:r>
            <a:r>
              <a:rPr lang="zh-CN" altLang="en-US" sz="1600" kern="10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小节</a:t>
            </a:r>
            <a:endParaRPr lang="zh-CN" altLang="zh-CN" sz="1600" b="0" kern="100" baseline="0" dirty="0">
              <a:ln>
                <a:noFill/>
              </a:ln>
              <a:solidFill>
                <a:srgbClr val="C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4DF507-AABF-4454-84CE-F34E6E56D74A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340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79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串口下载硬件连接（精英开发板）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7BF7D0-A6C2-4D77-B8FC-76134D8FB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17" y="903406"/>
            <a:ext cx="6618333" cy="3932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AA5358-FB81-437A-8DF8-55C465D6F6A4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00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B2163-C5BF-4100-A074-731DCA3B9665}"/>
              </a:ext>
            </a:extLst>
          </p:cNvPr>
          <p:cNvSpPr/>
          <p:nvPr/>
        </p:nvSpPr>
        <p:spPr>
          <a:xfrm>
            <a:off x="0" y="4835727"/>
            <a:ext cx="9144000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1B1A1-A6C1-4C20-8D5C-5EC7D5ECACB1}"/>
              </a:ext>
            </a:extLst>
          </p:cNvPr>
          <p:cNvSpPr/>
          <p:nvPr/>
        </p:nvSpPr>
        <p:spPr>
          <a:xfrm>
            <a:off x="0" y="0"/>
            <a:ext cx="9144000" cy="455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zh-CN" altLang="en-US" sz="1013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9CFE44-7AF1-44DB-88D2-FF6649CFF5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5895331" cy="45577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手把手教你学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itchFamily="34" charset="-122"/>
                <a:ea typeface="思源黑体 CN Bold" pitchFamily="34" charset="-122"/>
              </a:rPr>
              <a:t>STM32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F594FC-8607-4ACE-8D95-D9AEBCAC40FF}"/>
              </a:ext>
            </a:extLst>
          </p:cNvPr>
          <p:cNvSpPr txBox="1"/>
          <p:nvPr/>
        </p:nvSpPr>
        <p:spPr>
          <a:xfrm>
            <a:off x="0" y="4835727"/>
            <a:ext cx="537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“原子哥”在线教学平台：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www.yuanzige.com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F66B72-88D5-4EB6-BB2C-99C7DDC6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4" y="62581"/>
            <a:ext cx="1323116" cy="315237"/>
          </a:xfrm>
          <a:prstGeom prst="rect">
            <a:avLst/>
          </a:prstGeom>
        </p:spPr>
      </p:pic>
      <p:sp>
        <p:nvSpPr>
          <p:cNvPr id="16" name="矩形 39">
            <a:extLst>
              <a:ext uri="{FF2B5EF4-FFF2-40B4-BE49-F238E27FC236}">
                <a16:creationId xmlns:a16="http://schemas.microsoft.com/office/drawing/2014/main" id="{C83701C4-2A03-4CF8-A908-0255D6A3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03" y="455771"/>
            <a:ext cx="4790170" cy="4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2" tIns="22851" rIns="45702" bIns="2285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串口下载硬件连接（战舰开发板）</a:t>
            </a:r>
            <a:endParaRPr lang="en-US" altLang="zh-CN" sz="2000" b="1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E7BD04-CF97-424A-B85D-791F93119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3" y="909210"/>
            <a:ext cx="7929154" cy="3893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12AD70-7840-4902-9F94-36D9E5DE825A}"/>
              </a:ext>
            </a:extLst>
          </p:cNvPr>
          <p:cNvSpPr txBox="1"/>
          <p:nvPr/>
        </p:nvSpPr>
        <p:spPr>
          <a:xfrm>
            <a:off x="3414532" y="4835727"/>
            <a:ext cx="57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技术支持论坛：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http://www.openedv.com/forum.php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836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104887</TotalTime>
  <Words>2569</Words>
  <Application>Microsoft Office PowerPoint</Application>
  <PresentationFormat>全屏显示(16:9)</PresentationFormat>
  <Paragraphs>278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思源黑体 CN Bold</vt:lpstr>
      <vt:lpstr>思源黑体 CN Normal</vt:lpstr>
      <vt:lpstr>思源黑体 CN Regular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LINGZHUNING</cp:lastModifiedBy>
  <cp:revision>2669</cp:revision>
  <dcterms:created xsi:type="dcterms:W3CDTF">2021-03-21T09:45:45Z</dcterms:created>
  <dcterms:modified xsi:type="dcterms:W3CDTF">2023-05-20T07:27:24Z</dcterms:modified>
</cp:coreProperties>
</file>